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058400" cy="7772400"/>
  <p:notesSz cx="10058400" cy="7772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350" y="43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46185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9410142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4380" y="2409444"/>
            <a:ext cx="8549640" cy="16322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08760" y="4352544"/>
            <a:ext cx="7040880" cy="1943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3/24/2015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50" b="1" i="0">
                <a:solidFill>
                  <a:srgbClr val="636466"/>
                </a:solidFill>
                <a:latin typeface="Futura"/>
                <a:cs typeface="Futur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3/24/2015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50" b="1" i="0">
                <a:solidFill>
                  <a:srgbClr val="636466"/>
                </a:solidFill>
                <a:latin typeface="Futura"/>
                <a:cs typeface="Futur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2920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80076" y="1787652"/>
            <a:ext cx="4375404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3/24/2015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750" b="1" i="0">
                <a:solidFill>
                  <a:srgbClr val="636466"/>
                </a:solidFill>
                <a:latin typeface="Futura"/>
                <a:cs typeface="Futur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3/24/2015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3/24/2015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36761" y="215816"/>
            <a:ext cx="8584877" cy="3752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750" b="1" i="0">
                <a:solidFill>
                  <a:srgbClr val="636466"/>
                </a:solidFill>
                <a:latin typeface="Futura"/>
                <a:cs typeface="Futur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2920" y="1787652"/>
            <a:ext cx="9052560" cy="51297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19856" y="7228332"/>
            <a:ext cx="3218688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2920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3/24/2015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42048" y="7228332"/>
            <a:ext cx="2313432" cy="3886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323595" y="635000"/>
          <a:ext cx="9434221" cy="668094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474216"/>
                <a:gridCol w="329184"/>
                <a:gridCol w="2543605"/>
                <a:gridCol w="2543609"/>
                <a:gridCol w="2543607"/>
              </a:tblGrid>
              <a:tr h="332980">
                <a:tc>
                  <a:txBody>
                    <a:bodyPr/>
                    <a:lstStyle/>
                    <a:p>
                      <a:pPr marL="387985">
                        <a:lnSpc>
                          <a:spcPct val="1000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ACTFL Level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1">
                      <a:solidFill>
                        <a:srgbClr val="FFFFFF"/>
                      </a:solidFill>
                      <a:prstDash val="solid"/>
                    </a:lnB>
                    <a:solidFill>
                      <a:srgbClr val="636466"/>
                    </a:solidFill>
                  </a:tcPr>
                </a:tc>
                <a:tc>
                  <a:txBody>
                    <a:bodyPr/>
                    <a:lstStyle/>
                    <a:p>
                      <a:pPr marL="72390">
                        <a:lnSpc>
                          <a:spcPct val="1000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ILR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1">
                      <a:solidFill>
                        <a:srgbClr val="FFFFFF"/>
                      </a:solidFill>
                      <a:prstDash val="solid"/>
                    </a:lnB>
                    <a:solidFill>
                      <a:srgbClr val="636466"/>
                    </a:solidFill>
                  </a:tcPr>
                </a:tc>
                <a:tc>
                  <a:txBody>
                    <a:bodyPr/>
                    <a:lstStyle/>
                    <a:p>
                      <a:pPr marL="43815">
                        <a:lnSpc>
                          <a:spcPct val="1000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Language Functions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1">
                      <a:solidFill>
                        <a:srgbClr val="FFFFFF"/>
                      </a:solidFill>
                      <a:prstDash val="solid"/>
                    </a:lnB>
                    <a:solidFill>
                      <a:srgbClr val="636466"/>
                    </a:solidFill>
                  </a:tcPr>
                </a:tc>
                <a:tc>
                  <a:txBody>
                    <a:bodyPr/>
                    <a:lstStyle/>
                    <a:p>
                      <a:pPr marL="44450">
                        <a:lnSpc>
                          <a:spcPct val="1000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Corresponding P</a:t>
                      </a:r>
                      <a:r>
                        <a:rPr sz="900" b="1" spc="-20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r</a:t>
                      </a: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ofessions/Positions*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1">
                      <a:solidFill>
                        <a:srgbClr val="FFFFFF"/>
                      </a:solidFill>
                      <a:prstDash val="solid"/>
                    </a:lnB>
                    <a:solidFill>
                      <a:srgbClr val="636466"/>
                    </a:solidFill>
                  </a:tcPr>
                </a:tc>
                <a:tc>
                  <a:txBody>
                    <a:bodyPr/>
                    <a:lstStyle/>
                    <a:p>
                      <a:pPr marL="44450" marR="212090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Examples of Who Is Likely to Function at This Level?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1">
                      <a:solidFill>
                        <a:srgbClr val="FFFFFF"/>
                      </a:solidFill>
                      <a:prstDash val="solid"/>
                    </a:lnB>
                    <a:solidFill>
                      <a:srgbClr val="636466"/>
                    </a:solidFill>
                  </a:tcPr>
                </a:tc>
              </a:tr>
              <a:tr h="761410">
                <a:tc>
                  <a:txBody>
                    <a:bodyPr/>
                    <a:lstStyle/>
                    <a:p>
                      <a:pPr marL="324485">
                        <a:lnSpc>
                          <a:spcPct val="100000"/>
                        </a:lnSpc>
                      </a:pPr>
                      <a:r>
                        <a:rPr sz="900" b="1" dirty="0">
                          <a:latin typeface="Futura"/>
                          <a:cs typeface="Futura"/>
                        </a:rPr>
                        <a:t>Distinguished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12701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BCBEC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900" dirty="0">
                          <a:latin typeface="Futura Book"/>
                          <a:cs typeface="Futura Book"/>
                        </a:rPr>
                        <a:t>5</a:t>
                      </a:r>
                      <a:endParaRPr sz="900">
                        <a:latin typeface="Futura Book"/>
                        <a:cs typeface="Futura Book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25"/>
                        </a:spcBef>
                      </a:pPr>
                      <a:endParaRPr sz="130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900" dirty="0">
                          <a:latin typeface="Futura Book"/>
                          <a:cs typeface="Futura Book"/>
                        </a:rPr>
                        <a:t>4</a:t>
                      </a:r>
                      <a:endParaRPr sz="90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12701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3D4"/>
                    </a:solidFill>
                  </a:tcPr>
                </a:tc>
                <a:tc>
                  <a:txBody>
                    <a:bodyPr/>
                    <a:lstStyle/>
                    <a:p>
                      <a:pPr marL="37465" marR="36830">
                        <a:lnSpc>
                          <a:spcPct val="105400"/>
                        </a:lnSpc>
                      </a:pPr>
                      <a:r>
                        <a:rPr sz="850" i="1" dirty="0">
                          <a:latin typeface="Futura Book"/>
                          <a:cs typeface="Futura Book"/>
                        </a:rPr>
                        <a:t>Ability to tailor language to specific audience, persuade, negotiate. Deal with nuance and subtlet</a:t>
                      </a:r>
                      <a:r>
                        <a:rPr sz="850" i="1" spc="-70" dirty="0">
                          <a:latin typeface="Futura Book"/>
                          <a:cs typeface="Futura Book"/>
                        </a:rPr>
                        <a:t>y</a:t>
                      </a:r>
                      <a:r>
                        <a:rPr sz="850" i="1" dirty="0">
                          <a:latin typeface="Futura Book"/>
                          <a:cs typeface="Futura Book"/>
                        </a:rPr>
                        <a:t>.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12701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3D4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225425">
                        <a:lnSpc>
                          <a:spcPct val="105400"/>
                        </a:lnSpc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Foreign Se</a:t>
                      </a:r>
                      <a:r>
                        <a:rPr sz="850" spc="3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vice: Diplomat, Contract Negotiato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Inte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national Specialist, Intelligence Specialist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1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3D4"/>
                    </a:solidFill>
                  </a:tcPr>
                </a:tc>
                <a:tc>
                  <a:txBody>
                    <a:bodyPr/>
                    <a:lstStyle/>
                    <a:p>
                      <a:pPr marL="152400" marR="319405" indent="-114300" algn="just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Highly a</a:t>
                      </a:r>
                      <a:r>
                        <a:rPr sz="850" spc="1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ticulate, professionally specialized native speakers</a:t>
                      </a:r>
                      <a:endParaRPr sz="850">
                        <a:latin typeface="Futura Book"/>
                        <a:cs typeface="Futura Book"/>
                      </a:endParaRPr>
                    </a:p>
                    <a:p>
                      <a:pPr marL="152400" marR="259079" indent="-114300" algn="just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Language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 with extended  (17 years) and current professional and/or educational experience in the target culture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1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3D4"/>
                    </a:solidFill>
                  </a:tcPr>
                </a:tc>
              </a:tr>
              <a:tr h="631236">
                <a:tc>
                  <a:txBody>
                    <a:bodyPr/>
                    <a:lstStyle/>
                    <a:p>
                      <a:pPr marL="470534">
                        <a:lnSpc>
                          <a:spcPct val="100000"/>
                        </a:lnSpc>
                      </a:pPr>
                      <a:r>
                        <a:rPr sz="900" b="1" dirty="0">
                          <a:latin typeface="Futura"/>
                          <a:cs typeface="Futura"/>
                        </a:rPr>
                        <a:t>Superior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DD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900" dirty="0">
                          <a:latin typeface="Futura Book"/>
                          <a:cs typeface="Futura Book"/>
                        </a:rPr>
                        <a:t>3</a:t>
                      </a:r>
                      <a:endParaRPr sz="90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F6D2"/>
                    </a:solidFill>
                  </a:tcPr>
                </a:tc>
                <a:tc>
                  <a:txBody>
                    <a:bodyPr/>
                    <a:lstStyle/>
                    <a:p>
                      <a:pPr marL="37465" marR="271145">
                        <a:lnSpc>
                          <a:spcPct val="105400"/>
                        </a:lnSpc>
                      </a:pPr>
                      <a:r>
                        <a:rPr sz="850" i="1" dirty="0">
                          <a:latin typeface="Futura Book"/>
                          <a:cs typeface="Futura Book"/>
                        </a:rPr>
                        <a:t>Discuss topics extensivel</a:t>
                      </a:r>
                      <a:r>
                        <a:rPr sz="850" i="1" spc="-70" dirty="0">
                          <a:latin typeface="Futura Book"/>
                          <a:cs typeface="Futura Book"/>
                        </a:rPr>
                        <a:t>y</a:t>
                      </a:r>
                      <a:r>
                        <a:rPr sz="850" i="1" dirty="0">
                          <a:latin typeface="Futura Book"/>
                          <a:cs typeface="Futura Book"/>
                        </a:rPr>
                        <a:t>, suppo</a:t>
                      </a:r>
                      <a:r>
                        <a:rPr sz="850" i="1" spc="1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i="1" dirty="0">
                          <a:latin typeface="Futura Book"/>
                          <a:cs typeface="Futura Book"/>
                        </a:rPr>
                        <a:t>t opinions, hypothesize.  Deal with linguistically unfamiliar situation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F6D2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173355">
                        <a:lnSpc>
                          <a:spcPct val="105400"/>
                        </a:lnSpc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University Language Professo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Financial Se</a:t>
                      </a:r>
                      <a:r>
                        <a:rPr sz="850" spc="3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vices Marketing Consultant, Foreign Area Office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Lawye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Judge, Cou</a:t>
                      </a:r>
                      <a:r>
                        <a:rPr sz="850" spc="1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t Interpreter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F6D2"/>
                    </a:solidFill>
                  </a:tcPr>
                </a:tc>
                <a:tc>
                  <a:txBody>
                    <a:bodyPr/>
                    <a:lstStyle/>
                    <a:p>
                      <a:pPr marL="152400" indent="-114300">
                        <a:lnSpc>
                          <a:spcPct val="1000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spc="-85" dirty="0">
                          <a:latin typeface="Futura Book"/>
                          <a:cs typeface="Futura Book"/>
                        </a:rPr>
                        <a:t>W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ell-educated native speakers</a:t>
                      </a:r>
                      <a:endParaRPr sz="850">
                        <a:latin typeface="Futura Book"/>
                        <a:cs typeface="Futura Book"/>
                      </a:endParaRPr>
                    </a:p>
                    <a:p>
                      <a:pPr marL="152400" marR="177165" indent="-114300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Educated language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 with extended professional and/or educational experience in the target language environment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F6D2"/>
                    </a:solidFill>
                  </a:tcPr>
                </a:tc>
              </a:tr>
              <a:tr h="767762">
                <a:tc>
                  <a:txBody>
                    <a:bodyPr/>
                    <a:lstStyle/>
                    <a:p>
                      <a:pPr marL="584200" marR="419100" indent="-158115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Advanced High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F79421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900" dirty="0">
                          <a:latin typeface="Futura Book"/>
                          <a:cs typeface="Futura Book"/>
                        </a:rPr>
                        <a:t>2+</a:t>
                      </a:r>
                      <a:endParaRPr sz="900">
                        <a:latin typeface="Futura Book"/>
                        <a:cs typeface="Futura Book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775"/>
                        </a:spcBef>
                      </a:pPr>
                      <a:r>
                        <a:rPr sz="900" dirty="0">
                          <a:latin typeface="Futura Book"/>
                          <a:cs typeface="Futura Book"/>
                        </a:rPr>
                        <a:t>2</a:t>
                      </a:r>
                      <a:endParaRPr sz="90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  <a:tc rowSpan="3">
                  <a:txBody>
                    <a:bodyPr/>
                    <a:lstStyle/>
                    <a:p>
                      <a:pPr marL="37465" marR="219710">
                        <a:lnSpc>
                          <a:spcPct val="105400"/>
                        </a:lnSpc>
                      </a:pPr>
                      <a:r>
                        <a:rPr sz="850" i="1" dirty="0">
                          <a:latin typeface="Futura Book"/>
                          <a:cs typeface="Futura Book"/>
                        </a:rPr>
                        <a:t>Narrate and describe in past, present and future and deal effectively with an unanticipated complication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105410">
                        <a:lnSpc>
                          <a:spcPct val="105400"/>
                        </a:lnSpc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Physician, Human Resources Communications Consultant, Financial Se</a:t>
                      </a:r>
                      <a:r>
                        <a:rPr sz="850" spc="3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vices Senior Consultant, Quality Assurance Specialist, Marketing Manage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Financial Adviso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Broke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Milita</a:t>
                      </a:r>
                      <a:r>
                        <a:rPr sz="850" spc="3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y Linguist, </a:t>
                      </a:r>
                      <a:r>
                        <a:rPr sz="850" spc="-35" dirty="0">
                          <a:latin typeface="Futura Book"/>
                          <a:cs typeface="Futura Book"/>
                        </a:rPr>
                        <a:t>T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ranslation Officer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  <a:tc>
                  <a:txBody>
                    <a:bodyPr/>
                    <a:lstStyle/>
                    <a:p>
                      <a:pPr marL="152400" marR="245110" indent="-114300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Language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 with graduate degrees in language or a related area and extended educational experience in target environment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</a:tr>
              <a:tr h="904288">
                <a:tc>
                  <a:txBody>
                    <a:bodyPr/>
                    <a:lstStyle/>
                    <a:p>
                      <a:pPr marL="611505" marR="419100" indent="-185420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Advanced Mid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F7942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68580">
                        <a:lnSpc>
                          <a:spcPct val="105400"/>
                        </a:lnSpc>
                      </a:pPr>
                      <a:r>
                        <a:rPr sz="850" spc="-10" dirty="0">
                          <a:latin typeface="Futura Book"/>
                          <a:cs typeface="Futura Book"/>
                        </a:rPr>
                        <a:t>Bankin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g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an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d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Investmen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t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Se</a:t>
                      </a:r>
                      <a:r>
                        <a:rPr sz="850" spc="2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vice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s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Custome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Se</a:t>
                      </a:r>
                      <a:r>
                        <a:rPr sz="850" spc="2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vice Representative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Frau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d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Specialist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Accoun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t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Executive, Medica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l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Interprete</a:t>
                      </a:r>
                      <a:r>
                        <a:rPr sz="850" spc="-6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Patien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t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Advocate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Cou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t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Stenographe</a:t>
                      </a:r>
                      <a:r>
                        <a:rPr sz="850" spc="-6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Cou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t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Interprete</a:t>
                      </a:r>
                      <a:r>
                        <a:rPr sz="850" spc="-6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Huma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Resources Benefit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s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Specialist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95" dirty="0">
                          <a:latin typeface="Futura Book"/>
                          <a:cs typeface="Futura Book"/>
                        </a:rPr>
                        <a:t>T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echnica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l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Se</a:t>
                      </a:r>
                      <a:r>
                        <a:rPr sz="850" spc="2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vic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e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Agent, Collectio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Representative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Estimatin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g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Coordinator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  <a:tc>
                  <a:txBody>
                    <a:bodyPr/>
                    <a:lstStyle/>
                    <a:p>
                      <a:pPr marL="152400" marR="131445" indent="-114300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Heritage speakers, info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mal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ners, non- academic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 who have significant contact with language</a:t>
                      </a:r>
                      <a:endParaRPr sz="850">
                        <a:latin typeface="Futura Book"/>
                        <a:cs typeface="Futura Book"/>
                      </a:endParaRPr>
                    </a:p>
                    <a:p>
                      <a:pPr marL="152400" marR="45720" indent="-114300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Undergraduate majors with yea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-long study in the target language culture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</a:tr>
              <a:tr h="767762">
                <a:tc>
                  <a:txBody>
                    <a:bodyPr/>
                    <a:lstStyle/>
                    <a:p>
                      <a:pPr marL="600710" marR="419100" indent="-174625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Advanced Low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7942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78740">
                        <a:lnSpc>
                          <a:spcPct val="105400"/>
                        </a:lnSpc>
                      </a:pPr>
                      <a:r>
                        <a:rPr sz="850" spc="-30" dirty="0">
                          <a:latin typeface="Futura Book"/>
                          <a:cs typeface="Futura Book"/>
                        </a:rPr>
                        <a:t>K-1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2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Languag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e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14" dirty="0">
                          <a:latin typeface="Futura Book"/>
                          <a:cs typeface="Futura Book"/>
                        </a:rPr>
                        <a:t>T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eache</a:t>
                      </a:r>
                      <a:r>
                        <a:rPr sz="850" spc="-8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Nurse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Socia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l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14" dirty="0">
                          <a:latin typeface="Futura Book"/>
                          <a:cs typeface="Futura Book"/>
                        </a:rPr>
                        <a:t>W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orke</a:t>
                      </a:r>
                      <a:r>
                        <a:rPr sz="850" spc="-8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Claims Processo</a:t>
                      </a:r>
                      <a:r>
                        <a:rPr sz="850" spc="-8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Polic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e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Office</a:t>
                      </a:r>
                      <a:r>
                        <a:rPr sz="850" spc="-8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Maintenanc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e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Administrato</a:t>
                      </a:r>
                      <a:r>
                        <a:rPr sz="850" spc="-8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Billin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g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Clerk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Lega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l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Secreta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95" dirty="0">
                          <a:latin typeface="Futura Book"/>
                          <a:cs typeface="Futura Book"/>
                        </a:rPr>
                        <a:t>y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Lega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l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Receptionist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.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911 Dispatche</a:t>
                      </a:r>
                      <a:r>
                        <a:rPr sz="850" spc="-8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Consume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Product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s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Custome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Se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vices Representative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Retai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l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Se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vice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s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30" dirty="0">
                          <a:latin typeface="Futura Book"/>
                          <a:cs typeface="Futura Book"/>
                        </a:rPr>
                        <a:t>Personnel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  <a:tc>
                  <a:txBody>
                    <a:bodyPr/>
                    <a:lstStyle/>
                    <a:p>
                      <a:pPr marL="152400" indent="-114300">
                        <a:lnSpc>
                          <a:spcPct val="1000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Undergraduate language majors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FFE6CB"/>
                    </a:solidFill>
                  </a:tcPr>
                </a:tc>
              </a:tr>
              <a:tr h="358378">
                <a:tc>
                  <a:txBody>
                    <a:bodyPr/>
                    <a:lstStyle/>
                    <a:p>
                      <a:pPr marL="584200" marR="336550" indent="-240029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Intermediate High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72BF44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900" dirty="0">
                          <a:latin typeface="Futura Book"/>
                          <a:cs typeface="Futura Book"/>
                        </a:rPr>
                        <a:t>1+</a:t>
                      </a:r>
                      <a:endParaRPr sz="900">
                        <a:latin typeface="Futura Book"/>
                        <a:cs typeface="Futura Book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Bef>
                          <a:spcPts val="38"/>
                        </a:spcBef>
                      </a:pPr>
                      <a:endParaRPr sz="85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900" dirty="0">
                          <a:latin typeface="Futura Book"/>
                          <a:cs typeface="Futura Book"/>
                        </a:rPr>
                        <a:t>1</a:t>
                      </a:r>
                      <a:endParaRPr sz="90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  <a:tc rowSpan="3">
                  <a:txBody>
                    <a:bodyPr/>
                    <a:lstStyle/>
                    <a:p>
                      <a:pPr marL="37465" marR="113664">
                        <a:lnSpc>
                          <a:spcPct val="105400"/>
                        </a:lnSpc>
                      </a:pPr>
                      <a:r>
                        <a:rPr sz="850" i="1" dirty="0">
                          <a:latin typeface="Futura Book"/>
                          <a:cs typeface="Futura Book"/>
                        </a:rPr>
                        <a:t>Create with language, initiate, maintain and bring to a close simple conversations by asking and responding to simple questions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68580">
                        <a:lnSpc>
                          <a:spcPct val="105400"/>
                        </a:lnSpc>
                      </a:pPr>
                      <a:r>
                        <a:rPr sz="850" spc="-10" dirty="0">
                          <a:latin typeface="Futura Book"/>
                          <a:cs typeface="Futura Book"/>
                        </a:rPr>
                        <a:t>Policeman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Fireman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Utilitie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s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Installe</a:t>
                      </a:r>
                      <a:r>
                        <a:rPr sz="850" spc="-6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Aut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o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Inspecto</a:t>
                      </a:r>
                      <a:r>
                        <a:rPr sz="850" spc="-6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</a:t>
                      </a:r>
                      <a:r>
                        <a:rPr sz="850" spc="-45" dirty="0">
                          <a:latin typeface="Futura Book"/>
                          <a:cs typeface="Futura Book"/>
                        </a:rPr>
                        <a:t>A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viatio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Personnel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Missiona</a:t>
                      </a:r>
                      <a:r>
                        <a:rPr sz="850" spc="2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80" dirty="0">
                          <a:latin typeface="Futura Book"/>
                          <a:cs typeface="Futura Book"/>
                        </a:rPr>
                        <a:t>y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95" dirty="0">
                          <a:latin typeface="Futura Book"/>
                          <a:cs typeface="Futura Book"/>
                        </a:rPr>
                        <a:t>T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ou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spc="-20" dirty="0">
                          <a:latin typeface="Futura Book"/>
                          <a:cs typeface="Futura Book"/>
                        </a:rPr>
                        <a:t> </a:t>
                      </a:r>
                      <a:r>
                        <a:rPr sz="850" spc="-10" dirty="0">
                          <a:latin typeface="Futura Book"/>
                          <a:cs typeface="Futura Book"/>
                        </a:rPr>
                        <a:t>guide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152400" marR="86995" indent="-114300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Language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 following 6-8 year sequences of study (A</a:t>
                      </a:r>
                      <a:r>
                        <a:rPr sz="850" spc="-120" dirty="0">
                          <a:latin typeface="Futura Book"/>
                          <a:cs typeface="Futura Book"/>
                        </a:rPr>
                        <a:t>P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etc.) or 4-6 semester college sequence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</a:tr>
              <a:tr h="358186">
                <a:tc>
                  <a:txBody>
                    <a:bodyPr/>
                    <a:lstStyle/>
                    <a:p>
                      <a:pPr marL="611505" marR="336550" indent="-267335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Intermediate Mid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72BF44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  <a:tc>
                  <a:txBody>
                    <a:bodyPr/>
                    <a:lstStyle/>
                    <a:p>
                      <a:pPr marL="38100" marR="174625">
                        <a:lnSpc>
                          <a:spcPct val="105400"/>
                        </a:lnSpc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Cashie</a:t>
                      </a:r>
                      <a:r>
                        <a:rPr sz="850" spc="-5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, Sales clerk (highly predictable contexts), Receptionist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</a:tr>
              <a:tr h="631238">
                <a:tc>
                  <a:txBody>
                    <a:bodyPr/>
                    <a:lstStyle/>
                    <a:p>
                      <a:pPr marL="601345" marR="336550" indent="-257175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Intermediate Low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72BF44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  <a:tc>
                  <a:txBody>
                    <a:bodyPr/>
                    <a:lstStyle/>
                    <a:p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  <a:tc>
                  <a:txBody>
                    <a:bodyPr/>
                    <a:lstStyle/>
                    <a:p>
                      <a:pPr marL="152400" marR="120650" indent="-114300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Language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 following 4 year high school sequence or 2 semester college sequence</a:t>
                      </a:r>
                      <a:endParaRPr sz="850">
                        <a:latin typeface="Futura Book"/>
                        <a:cs typeface="Futura Book"/>
                      </a:endParaRPr>
                    </a:p>
                    <a:p>
                      <a:pPr marL="152400" marR="369570" indent="-114300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Language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 following an immersion language program in grades K-6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E0EFD4"/>
                    </a:solidFill>
                  </a:tcPr>
                </a:tc>
              </a:tr>
              <a:tr h="358186">
                <a:tc>
                  <a:txBody>
                    <a:bodyPr/>
                    <a:lstStyle/>
                    <a:p>
                      <a:pPr marL="520700" marR="513080" algn="ctr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Novice High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0C4E99"/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900" dirty="0">
                          <a:latin typeface="Futura Book"/>
                          <a:cs typeface="Futura Book"/>
                        </a:rPr>
                        <a:t>0+</a:t>
                      </a:r>
                      <a:endParaRPr sz="900">
                        <a:latin typeface="Futura Book"/>
                        <a:cs typeface="Futura Book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</a:pPr>
                      <a:endParaRPr sz="900">
                        <a:latin typeface="Times New Roman"/>
                        <a:cs typeface="Times New Roman"/>
                      </a:endParaRPr>
                    </a:p>
                    <a:p>
                      <a:pPr algn="ctr">
                        <a:lnSpc>
                          <a:spcPct val="100000"/>
                        </a:lnSpc>
                        <a:spcBef>
                          <a:spcPts val="750"/>
                        </a:spcBef>
                      </a:pPr>
                      <a:r>
                        <a:rPr sz="900" dirty="0">
                          <a:latin typeface="Futura Book"/>
                          <a:cs typeface="Futura Book"/>
                        </a:rPr>
                        <a:t>0</a:t>
                      </a:r>
                      <a:endParaRPr sz="90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  <a:tc rowSpan="3">
                  <a:txBody>
                    <a:bodyPr/>
                    <a:lstStyle/>
                    <a:p>
                      <a:pPr marL="37465" marR="236220">
                        <a:lnSpc>
                          <a:spcPct val="105400"/>
                        </a:lnSpc>
                      </a:pPr>
                      <a:r>
                        <a:rPr sz="850" i="1" dirty="0">
                          <a:latin typeface="Futura Book"/>
                          <a:cs typeface="Futura Book"/>
                        </a:rPr>
                        <a:t>Communicate minimally with fo</a:t>
                      </a:r>
                      <a:r>
                        <a:rPr sz="850" i="1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i="1" dirty="0">
                          <a:latin typeface="Futura Book"/>
                          <a:cs typeface="Futura Book"/>
                        </a:rPr>
                        <a:t>mulaic and rote utterances, lists and phrases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  <a:tc rowSpan="3">
                  <a:txBody>
                    <a:bodyPr/>
                    <a:lstStyle/>
                    <a:p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  <a:tc>
                  <a:txBody>
                    <a:bodyPr/>
                    <a:lstStyle/>
                    <a:p>
                      <a:pPr marL="152400" marR="354965" indent="-114300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Language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 following content-based language program in grades K-6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</a:tr>
              <a:tr h="332978">
                <a:tc>
                  <a:txBody>
                    <a:bodyPr/>
                    <a:lstStyle/>
                    <a:p>
                      <a:pPr marL="520700" marR="513080" algn="ctr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Novice Mid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0C4E99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152400" marR="285115" indent="-114300">
                        <a:lnSpc>
                          <a:spcPct val="105400"/>
                        </a:lnSpc>
                        <a:buFont typeface="Futura Book"/>
                        <a:buChar char="•"/>
                        <a:tabLst>
                          <a:tab pos="153035" algn="l"/>
                        </a:tabLst>
                      </a:pPr>
                      <a:r>
                        <a:rPr sz="850" dirty="0">
                          <a:latin typeface="Futura Book"/>
                          <a:cs typeface="Futura Book"/>
                        </a:rPr>
                        <a:t>Language lea</a:t>
                      </a:r>
                      <a:r>
                        <a:rPr sz="850" spc="5" dirty="0">
                          <a:latin typeface="Futura Book"/>
                          <a:cs typeface="Futura Book"/>
                        </a:rPr>
                        <a:t>r</a:t>
                      </a:r>
                      <a:r>
                        <a:rPr sz="850" dirty="0">
                          <a:latin typeface="Futura Book"/>
                          <a:cs typeface="Futura Book"/>
                        </a:rPr>
                        <a:t>ners following 2 years of high school language study</a:t>
                      </a:r>
                      <a:endParaRPr sz="850">
                        <a:latin typeface="Futura Book"/>
                        <a:cs typeface="Futura Book"/>
                      </a:endParaRPr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</a:tr>
              <a:tr h="358380">
                <a:tc>
                  <a:txBody>
                    <a:bodyPr/>
                    <a:lstStyle/>
                    <a:p>
                      <a:pPr marL="520700" marR="513080" algn="ctr">
                        <a:lnSpc>
                          <a:spcPct val="101800"/>
                        </a:lnSpc>
                      </a:pPr>
                      <a:r>
                        <a:rPr sz="900" b="1" dirty="0">
                          <a:solidFill>
                            <a:srgbClr val="FFFFFF"/>
                          </a:solidFill>
                          <a:latin typeface="Futura"/>
                          <a:cs typeface="Futura"/>
                        </a:rPr>
                        <a:t>Novice Low</a:t>
                      </a:r>
                      <a:endParaRPr sz="900">
                        <a:latin typeface="Futura"/>
                        <a:cs typeface="Futura"/>
                      </a:endParaRPr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0C4E99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0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0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254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lnL w="25403">
                      <a:solidFill>
                        <a:srgbClr val="FFFFFF"/>
                      </a:solidFill>
                      <a:prstDash val="solid"/>
                    </a:lnL>
                    <a:lnR w="25403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25400">
                      <a:solidFill>
                        <a:srgbClr val="FFFFFF"/>
                      </a:solidFill>
                      <a:prstDash val="solid"/>
                    </a:lnB>
                    <a:solidFill>
                      <a:srgbClr val="C8CBE3"/>
                    </a:solidFill>
                  </a:tcPr>
                </a:tc>
              </a:tr>
            </a:tbl>
          </a:graphicData>
        </a:graphic>
      </p:graphicFrame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10" dirty="0"/>
              <a:t>ORA</a:t>
            </a:r>
            <a:r>
              <a:rPr dirty="0"/>
              <a:t>L</a:t>
            </a:r>
            <a:r>
              <a:rPr spc="-20" dirty="0"/>
              <a:t> </a:t>
            </a:r>
            <a:r>
              <a:rPr spc="-10" dirty="0"/>
              <a:t>PROFICIENC</a:t>
            </a:r>
            <a:r>
              <a:rPr dirty="0"/>
              <a:t>Y</a:t>
            </a:r>
            <a:r>
              <a:rPr spc="-20" dirty="0"/>
              <a:t> </a:t>
            </a:r>
            <a:r>
              <a:rPr spc="-10" dirty="0"/>
              <a:t>LEVEL</a:t>
            </a:r>
            <a:r>
              <a:rPr dirty="0"/>
              <a:t>S</a:t>
            </a:r>
            <a:r>
              <a:rPr spc="-20" dirty="0"/>
              <a:t> </a:t>
            </a:r>
            <a:r>
              <a:rPr spc="-10" dirty="0"/>
              <a:t>I</a:t>
            </a:r>
            <a:r>
              <a:rPr dirty="0"/>
              <a:t>N</a:t>
            </a:r>
            <a:r>
              <a:rPr spc="-20" dirty="0"/>
              <a:t> </a:t>
            </a:r>
            <a:r>
              <a:rPr spc="-10" dirty="0"/>
              <a:t>TH</a:t>
            </a:r>
            <a:r>
              <a:rPr dirty="0"/>
              <a:t>E</a:t>
            </a:r>
            <a:r>
              <a:rPr spc="-15" dirty="0"/>
              <a:t> </a:t>
            </a:r>
            <a:r>
              <a:rPr spc="-10" dirty="0"/>
              <a:t>WORKPLACE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3152648" y="7319917"/>
            <a:ext cx="6556375" cy="279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16839" marR="5080" indent="-104775">
              <a:lnSpc>
                <a:spcPct val="101800"/>
              </a:lnSpc>
            </a:pP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*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Th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e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level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s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o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f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proficienc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y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associate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d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wit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h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eac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h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o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f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th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e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position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s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abov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e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ar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e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minima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l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level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s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o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f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ora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l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proficienc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y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base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d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o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n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tas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k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analyses. Th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e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minima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l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level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s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wer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e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dete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r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mine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d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b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y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subjec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t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matte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r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expe</a:t>
            </a:r>
            <a:r>
              <a:rPr sz="900" spc="15" dirty="0">
                <a:solidFill>
                  <a:srgbClr val="636466"/>
                </a:solidFill>
                <a:latin typeface="Futura Book"/>
                <a:cs typeface="Futura Book"/>
              </a:rPr>
              <a:t>r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t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s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fro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m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companie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s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an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d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agencie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s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wh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o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us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e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ACTF</a:t>
            </a:r>
            <a:r>
              <a:rPr sz="900" dirty="0">
                <a:solidFill>
                  <a:srgbClr val="636466"/>
                </a:solidFill>
                <a:latin typeface="Futura Book"/>
                <a:cs typeface="Futura Book"/>
              </a:rPr>
              <a:t>L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proficienc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y</a:t>
            </a:r>
            <a:r>
              <a:rPr sz="900" spc="-10" dirty="0">
                <a:solidFill>
                  <a:srgbClr val="636466"/>
                </a:solidFill>
                <a:latin typeface="Futura Book"/>
                <a:cs typeface="Futura Book"/>
              </a:rPr>
              <a:t> </a:t>
            </a:r>
            <a:r>
              <a:rPr sz="900" spc="-5" dirty="0">
                <a:solidFill>
                  <a:srgbClr val="636466"/>
                </a:solidFill>
                <a:latin typeface="Futura Book"/>
                <a:cs typeface="Futura Book"/>
              </a:rPr>
              <a:t>tests.</a:t>
            </a:r>
            <a:endParaRPr sz="900">
              <a:latin typeface="Futura Book"/>
              <a:cs typeface="Futura Book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364810" y="7349412"/>
            <a:ext cx="2122805" cy="24320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42240" marR="5080" indent="-130175">
              <a:lnSpc>
                <a:spcPct val="105700"/>
              </a:lnSpc>
            </a:pPr>
            <a:r>
              <a:rPr sz="750" b="1" spc="5" dirty="0">
                <a:solidFill>
                  <a:srgbClr val="636466"/>
                </a:solidFill>
                <a:latin typeface="Futura"/>
                <a:cs typeface="Futura"/>
              </a:rPr>
              <a:t>©</a:t>
            </a:r>
            <a:r>
              <a:rPr sz="750" b="1" spc="-5" dirty="0">
                <a:solidFill>
                  <a:srgbClr val="636466"/>
                </a:solidFill>
                <a:latin typeface="Futura"/>
                <a:cs typeface="Futura"/>
              </a:rPr>
              <a:t> </a:t>
            </a:r>
            <a:r>
              <a:rPr sz="750" b="1" dirty="0">
                <a:solidFill>
                  <a:srgbClr val="636466"/>
                </a:solidFill>
                <a:latin typeface="Futura"/>
                <a:cs typeface="Futura"/>
              </a:rPr>
              <a:t>201</a:t>
            </a:r>
            <a:r>
              <a:rPr sz="750" b="1" spc="5" dirty="0">
                <a:solidFill>
                  <a:srgbClr val="636466"/>
                </a:solidFill>
                <a:latin typeface="Futura"/>
                <a:cs typeface="Futura"/>
              </a:rPr>
              <a:t>5</a:t>
            </a:r>
            <a:r>
              <a:rPr sz="750" b="1" dirty="0">
                <a:solidFill>
                  <a:srgbClr val="636466"/>
                </a:solidFill>
                <a:latin typeface="Futura"/>
                <a:cs typeface="Futura"/>
              </a:rPr>
              <a:t>  THE</a:t>
            </a:r>
            <a:r>
              <a:rPr sz="750" b="1" spc="-5" dirty="0">
                <a:solidFill>
                  <a:srgbClr val="636466"/>
                </a:solidFill>
                <a:latin typeface="Futura"/>
                <a:cs typeface="Futura"/>
              </a:rPr>
              <a:t> </a:t>
            </a:r>
            <a:r>
              <a:rPr sz="750" b="1" dirty="0">
                <a:solidFill>
                  <a:srgbClr val="636466"/>
                </a:solidFill>
                <a:latin typeface="Futura"/>
                <a:cs typeface="Futura"/>
              </a:rPr>
              <a:t>AMERICA</a:t>
            </a:r>
            <a:r>
              <a:rPr sz="750" b="1" spc="5" dirty="0">
                <a:solidFill>
                  <a:srgbClr val="636466"/>
                </a:solidFill>
                <a:latin typeface="Futura"/>
                <a:cs typeface="Futura"/>
              </a:rPr>
              <a:t>N</a:t>
            </a:r>
            <a:r>
              <a:rPr sz="750" b="1" spc="-5" dirty="0">
                <a:solidFill>
                  <a:srgbClr val="636466"/>
                </a:solidFill>
                <a:latin typeface="Futura"/>
                <a:cs typeface="Futura"/>
              </a:rPr>
              <a:t> </a:t>
            </a:r>
            <a:r>
              <a:rPr sz="750" b="1" dirty="0">
                <a:solidFill>
                  <a:srgbClr val="636466"/>
                </a:solidFill>
                <a:latin typeface="Futura"/>
                <a:cs typeface="Futura"/>
              </a:rPr>
              <a:t>COUNCIL</a:t>
            </a:r>
            <a:r>
              <a:rPr sz="750" b="1" spc="-5" dirty="0">
                <a:solidFill>
                  <a:srgbClr val="636466"/>
                </a:solidFill>
                <a:latin typeface="Futura"/>
                <a:cs typeface="Futura"/>
              </a:rPr>
              <a:t> </a:t>
            </a:r>
            <a:r>
              <a:rPr sz="750" b="1" dirty="0">
                <a:solidFill>
                  <a:srgbClr val="636466"/>
                </a:solidFill>
                <a:latin typeface="Futura"/>
                <a:cs typeface="Futura"/>
              </a:rPr>
              <a:t>O</a:t>
            </a:r>
            <a:r>
              <a:rPr sz="750" b="1" spc="5" dirty="0">
                <a:solidFill>
                  <a:srgbClr val="636466"/>
                </a:solidFill>
                <a:latin typeface="Futura"/>
                <a:cs typeface="Futura"/>
              </a:rPr>
              <a:t>N</a:t>
            </a:r>
            <a:r>
              <a:rPr sz="750" b="1" spc="-5" dirty="0">
                <a:solidFill>
                  <a:srgbClr val="636466"/>
                </a:solidFill>
                <a:latin typeface="Futura"/>
                <a:cs typeface="Futura"/>
              </a:rPr>
              <a:t> </a:t>
            </a:r>
            <a:r>
              <a:rPr sz="750" b="1" dirty="0">
                <a:solidFill>
                  <a:srgbClr val="636466"/>
                </a:solidFill>
                <a:latin typeface="Futura"/>
                <a:cs typeface="Futura"/>
              </a:rPr>
              <a:t>THE </a:t>
            </a:r>
            <a:r>
              <a:rPr sz="750" b="1" spc="-5" dirty="0">
                <a:solidFill>
                  <a:srgbClr val="636466"/>
                </a:solidFill>
                <a:latin typeface="Futura"/>
                <a:cs typeface="Futura"/>
              </a:rPr>
              <a:t>TEACHIN</a:t>
            </a:r>
            <a:r>
              <a:rPr sz="750" b="1" spc="5" dirty="0">
                <a:solidFill>
                  <a:srgbClr val="636466"/>
                </a:solidFill>
                <a:latin typeface="Futura"/>
                <a:cs typeface="Futura"/>
              </a:rPr>
              <a:t>G</a:t>
            </a:r>
            <a:r>
              <a:rPr sz="750" b="1" spc="-5" dirty="0">
                <a:solidFill>
                  <a:srgbClr val="636466"/>
                </a:solidFill>
                <a:latin typeface="Futura"/>
                <a:cs typeface="Futura"/>
              </a:rPr>
              <a:t> </a:t>
            </a:r>
            <a:r>
              <a:rPr sz="750" b="1" dirty="0">
                <a:solidFill>
                  <a:srgbClr val="636466"/>
                </a:solidFill>
                <a:latin typeface="Futura"/>
                <a:cs typeface="Futura"/>
              </a:rPr>
              <a:t>OF</a:t>
            </a:r>
            <a:r>
              <a:rPr sz="750" b="1" spc="-5" dirty="0">
                <a:solidFill>
                  <a:srgbClr val="636466"/>
                </a:solidFill>
                <a:latin typeface="Futura"/>
                <a:cs typeface="Futura"/>
              </a:rPr>
              <a:t> FOREIG</a:t>
            </a:r>
            <a:r>
              <a:rPr sz="750" b="1" spc="5" dirty="0">
                <a:solidFill>
                  <a:srgbClr val="636466"/>
                </a:solidFill>
                <a:latin typeface="Futura"/>
                <a:cs typeface="Futura"/>
              </a:rPr>
              <a:t>N</a:t>
            </a:r>
            <a:r>
              <a:rPr sz="750" b="1" spc="-5" dirty="0">
                <a:solidFill>
                  <a:srgbClr val="636466"/>
                </a:solidFill>
                <a:latin typeface="Futura"/>
                <a:cs typeface="Futura"/>
              </a:rPr>
              <a:t> </a:t>
            </a:r>
            <a:r>
              <a:rPr sz="750" b="1" dirty="0">
                <a:solidFill>
                  <a:srgbClr val="636466"/>
                </a:solidFill>
                <a:latin typeface="Futura"/>
                <a:cs typeface="Futura"/>
              </a:rPr>
              <a:t>LANGUAGES</a:t>
            </a:r>
            <a:endParaRPr sz="750">
              <a:latin typeface="Futura"/>
              <a:cs typeface="Futura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258</TotalTime>
  <Words>505</Words>
  <Application>Microsoft Office PowerPoint</Application>
  <PresentationFormat>Custom</PresentationFormat>
  <Paragraphs>67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</vt:lpstr>
      <vt:lpstr>Futura</vt:lpstr>
      <vt:lpstr>Futura Book</vt:lpstr>
      <vt:lpstr>Times New Roman</vt:lpstr>
      <vt:lpstr>Office Theme</vt:lpstr>
      <vt:lpstr>ORAL PROFICIENCY LEVELS IN THE WORKPLACE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ORAL PROFICIENCY LEVELS IN THE WORKPLACE</dc:title>
  <dc:creator>Elvira Swender</dc:creator>
  <cp:lastModifiedBy>Paul Sandrock</cp:lastModifiedBy>
  <cp:revision>1</cp:revision>
  <dcterms:created xsi:type="dcterms:W3CDTF">2015-01-29T00:04:05Z</dcterms:created>
  <dcterms:modified xsi:type="dcterms:W3CDTF">2015-03-24T18:14:06Z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2015-01-29T00:00:00Z</vt:filetime>
  </property>
  <property fmtid="{D5CDD505-2E9C-101B-9397-08002B2CF9AE}" pid="3" name="LastSaved">
    <vt:filetime>2015-01-29T00:00:00Z</vt:filetime>
  </property>
</Properties>
</file>